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3"/>
  </p:notesMasterIdLst>
  <p:handoutMasterIdLst>
    <p:handoutMasterId r:id="rId14"/>
  </p:handoutMasterIdLst>
  <p:sldIdLst>
    <p:sldId id="283" r:id="rId5"/>
    <p:sldId id="321" r:id="rId6"/>
    <p:sldId id="322" r:id="rId7"/>
    <p:sldId id="320" r:id="rId8"/>
    <p:sldId id="316" r:id="rId9"/>
    <p:sldId id="318" r:id="rId10"/>
    <p:sldId id="280" r:id="rId11"/>
    <p:sldId id="306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_图片版" id="{E8D0D622-F6C6-F44A-B365-B4A5FF6195C2}">
          <p14:sldIdLst>
            <p14:sldId id="283"/>
          </p14:sldIdLst>
        </p14:section>
        <p14:section name="目录页" id="{9D221634-295C-7843-AF5C-A0CB4F229241}">
          <p14:sldIdLst/>
        </p14:section>
        <p14:section name="章节页" id="{FD05EE94-C931-8C4B-83A2-004B32AA1207}">
          <p14:sldIdLst>
            <p14:sldId id="321"/>
            <p14:sldId id="322"/>
            <p14:sldId id="320"/>
            <p14:sldId id="316"/>
            <p14:sldId id="318"/>
          </p14:sldIdLst>
        </p14:section>
        <p14:section name="结束页" id="{3F9D54A7-3BE2-2540-BB4C-DFE5509085F3}">
          <p14:sldIdLst>
            <p14:sldId id="280"/>
            <p14:sldId id="30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757"/>
    <a:srgbClr val="000000"/>
    <a:srgbClr val="FFFFFF"/>
    <a:srgbClr val="E9002F"/>
    <a:srgbClr val="221815"/>
    <a:srgbClr val="888888"/>
    <a:srgbClr val="898989"/>
    <a:srgbClr val="B5B5B5"/>
    <a:srgbClr val="DDDDDD"/>
    <a:srgbClr val="D0E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129" autoAdjust="0"/>
  </p:normalViewPr>
  <p:slideViewPr>
    <p:cSldViewPr snapToGrid="0" snapToObjects="1">
      <p:cViewPr varScale="1">
        <p:scale>
          <a:sx n="79" d="100"/>
          <a:sy n="79" d="100"/>
        </p:scale>
        <p:origin x="3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0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499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782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2669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92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iso.org/standard/25881.html" TargetMode="External"/><Relationship Id="rId4" Type="http://schemas.openxmlformats.org/officeDocument/2006/relationships/hyperlink" Target="https://www.iso.org/standard/19982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8996" y="1143287"/>
            <a:ext cx="9360882" cy="472391"/>
          </a:xfrm>
        </p:spPr>
        <p:txBody>
          <a:bodyPr>
            <a:normAutofit/>
          </a:bodyPr>
          <a:lstStyle/>
          <a:p>
            <a:r>
              <a:rPr lang="en-US" altLang="zh-CN" dirty="0"/>
              <a:t>Discussion on </a:t>
            </a:r>
            <a:r>
              <a:rPr lang="en-US" altLang="zh-CN" dirty="0" err="1"/>
              <a:t>AIoT</a:t>
            </a:r>
            <a:r>
              <a:rPr lang="en-US" altLang="zh-CN" dirty="0"/>
              <a:t> Device ID length extension</a:t>
            </a:r>
            <a:endParaRPr lang="zh-CN" alt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7F3DB8AC-5DE9-5548-8697-C9055F7FFC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9260" y="1802138"/>
            <a:ext cx="6535842" cy="341972"/>
          </a:xfrm>
        </p:spPr>
        <p:txBody>
          <a:bodyPr lIns="0" tIns="0" rIns="0" bIns="0"/>
          <a:lstStyle/>
          <a:p>
            <a:r>
              <a:rPr lang="en-US" altLang="zh-CN" sz="1800" dirty="0"/>
              <a:t>Huawei, </a:t>
            </a:r>
            <a:r>
              <a:rPr lang="en-US" altLang="zh-CN" sz="1800" dirty="0" err="1"/>
              <a:t>HiSilicon</a:t>
            </a:r>
            <a:endParaRPr lang="en-US" sz="1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8EAA2C-3C23-4BBB-AD57-A5413AC24079}"/>
              </a:ext>
            </a:extLst>
          </p:cNvPr>
          <p:cNvSpPr txBox="1"/>
          <p:nvPr/>
        </p:nvSpPr>
        <p:spPr>
          <a:xfrm>
            <a:off x="141891" y="15738"/>
            <a:ext cx="61012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3GPP TSG-WG SA2 Meeting #172</a:t>
            </a:r>
          </a:p>
          <a:p>
            <a:r>
              <a:rPr lang="en-US" altLang="zh-CN" dirty="0"/>
              <a:t>Dallas, TX, U.S. 17</a:t>
            </a:r>
            <a:r>
              <a:rPr lang="en-US" altLang="zh-CN" baseline="30000" dirty="0"/>
              <a:t>th</a:t>
            </a:r>
            <a:r>
              <a:rPr lang="zh-CN" altLang="en-US" dirty="0"/>
              <a:t> </a:t>
            </a:r>
            <a:r>
              <a:rPr lang="en-US" altLang="zh-CN" dirty="0"/>
              <a:t>–</a:t>
            </a:r>
            <a:r>
              <a:rPr lang="zh-CN" altLang="en-US" dirty="0"/>
              <a:t> </a:t>
            </a:r>
            <a:r>
              <a:rPr lang="en-US" altLang="zh-CN" dirty="0"/>
              <a:t>21</a:t>
            </a:r>
            <a:r>
              <a:rPr lang="en-US" altLang="zh-CN" baseline="30000" dirty="0"/>
              <a:t>st</a:t>
            </a:r>
            <a:r>
              <a:rPr lang="zh-CN" altLang="en-US" dirty="0"/>
              <a:t> 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November, 2025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BF8E53-EEFB-423C-8CF0-7220F4610B5C}"/>
              </a:ext>
            </a:extLst>
          </p:cNvPr>
          <p:cNvSpPr txBox="1"/>
          <p:nvPr/>
        </p:nvSpPr>
        <p:spPr>
          <a:xfrm>
            <a:off x="10693905" y="46084"/>
            <a:ext cx="1502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S2-2510660</a:t>
            </a: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197CEF42-F557-47F2-9042-B767A2E10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938" y="220677"/>
            <a:ext cx="10740640" cy="409714"/>
          </a:xfrm>
        </p:spPr>
        <p:txBody>
          <a:bodyPr>
            <a:normAutofit/>
          </a:bodyPr>
          <a:lstStyle/>
          <a:p>
            <a:r>
              <a:rPr lang="en-US" altLang="zh-CN" sz="2400" b="1" dirty="0"/>
              <a:t>Use case of 32 bits and 64 bits EPC ID length </a:t>
            </a:r>
            <a:endParaRPr lang="zh-CN" altLang="en-US" sz="24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DC5D92-69B7-42F2-8235-23E3A4EADBA5}"/>
              </a:ext>
            </a:extLst>
          </p:cNvPr>
          <p:cNvSpPr txBox="1"/>
          <p:nvPr/>
        </p:nvSpPr>
        <p:spPr>
          <a:xfrm>
            <a:off x="226577" y="888254"/>
            <a:ext cx="11358203" cy="1208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ISO 11784/11785 are standards of radio frequency identification (RFID) of animals</a:t>
            </a:r>
            <a:r>
              <a:rPr lang="en-US" altLang="zh-CN" b="1" baseline="30000" dirty="0"/>
              <a:t>[1] [2]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Use case: tracking livestock, identifying pets to prevent them from getting lost, and verifying animal identity for breeding and trade.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EPC ID length: </a:t>
            </a:r>
            <a:r>
              <a:rPr lang="en-US" altLang="zh-CN" sz="1600" b="1" dirty="0">
                <a:solidFill>
                  <a:srgbClr val="FF0000"/>
                </a:solidFill>
              </a:rPr>
              <a:t>64 bit, </a:t>
            </a:r>
            <a:r>
              <a:rPr lang="en-US" altLang="zh-CN" sz="1600" dirty="0"/>
              <a:t>consists of control information + country/region code + individual animal identifier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CDF7BF-767D-4368-BA15-130065B20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395" y="242930"/>
            <a:ext cx="1534891" cy="106554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A431A5E-CC88-4246-951E-070350BB7B38}"/>
              </a:ext>
            </a:extLst>
          </p:cNvPr>
          <p:cNvSpPr txBox="1"/>
          <p:nvPr/>
        </p:nvSpPr>
        <p:spPr>
          <a:xfrm>
            <a:off x="226577" y="2396909"/>
            <a:ext cx="95162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altLang="zh-CN" sz="1800" b="1" dirty="0">
                <a:solidFill>
                  <a:prstClr val="black"/>
                </a:solidFill>
                <a:ea typeface="微软雅黑" panose="020B0503020204020204" pitchFamily="34" charset="-122"/>
              </a:rPr>
              <a:t>NXP</a:t>
            </a:r>
            <a:r>
              <a:rPr lang="zh-CN" altLang="en-US" b="1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solidFill>
                  <a:prstClr val="black"/>
                </a:solidFill>
                <a:ea typeface="微软雅黑" panose="020B0503020204020204" pitchFamily="34" charset="-122"/>
              </a:rPr>
              <a:t>“</a:t>
            </a:r>
            <a:r>
              <a:rPr lang="en-US" altLang="zh-CN" sz="1800" b="1" dirty="0" err="1">
                <a:solidFill>
                  <a:prstClr val="black"/>
                </a:solidFill>
                <a:ea typeface="微软雅黑" panose="020B0503020204020204" pitchFamily="34" charset="-122"/>
              </a:rPr>
              <a:t>Mifare</a:t>
            </a:r>
            <a:r>
              <a:rPr lang="en-US" altLang="zh-CN" sz="1800" b="1" dirty="0">
                <a:solidFill>
                  <a:prstClr val="black"/>
                </a:solidFill>
                <a:ea typeface="微软雅黑" panose="020B0503020204020204" pitchFamily="34" charset="-122"/>
              </a:rPr>
              <a:t> Classic</a:t>
            </a:r>
            <a:r>
              <a:rPr lang="en-US" altLang="zh-CN" b="1" baseline="30000" dirty="0"/>
              <a:t>® </a:t>
            </a:r>
            <a:r>
              <a:rPr lang="en-US" altLang="zh-CN" sz="1800" b="1" dirty="0">
                <a:solidFill>
                  <a:prstClr val="black"/>
                </a:solidFill>
                <a:ea typeface="微软雅黑" panose="020B0503020204020204" pitchFamily="34" charset="-122"/>
              </a:rPr>
              <a:t>” chi</a:t>
            </a:r>
            <a:r>
              <a:rPr lang="en-US" altLang="zh-CN" b="1" dirty="0">
                <a:solidFill>
                  <a:prstClr val="black"/>
                </a:solidFill>
                <a:ea typeface="微软雅黑" panose="020B0503020204020204" pitchFamily="34" charset="-122"/>
              </a:rPr>
              <a:t>pset supports </a:t>
            </a:r>
            <a:r>
              <a:rPr lang="en-US" altLang="zh-CN" sz="1800" b="1" dirty="0">
                <a:solidFill>
                  <a:srgbClr val="FF0000"/>
                </a:solidFill>
                <a:ea typeface="微软雅黑" panose="020B0503020204020204" pitchFamily="34" charset="-122"/>
              </a:rPr>
              <a:t>32bit length EPC ID length</a:t>
            </a:r>
            <a:r>
              <a:rPr lang="en-US" altLang="zh-CN" sz="1800" b="1" baseline="30000" dirty="0">
                <a:ea typeface="微软雅黑" panose="020B0503020204020204" pitchFamily="34" charset="-122"/>
              </a:rPr>
              <a:t>[3]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CD0A166-BAB7-453A-A0EA-04D3D1FAC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148" y="2526714"/>
            <a:ext cx="5322269" cy="90228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9B8D37A-66ED-462B-9CB6-05376C7FBD0B}"/>
              </a:ext>
            </a:extLst>
          </p:cNvPr>
          <p:cNvSpPr txBox="1"/>
          <p:nvPr/>
        </p:nvSpPr>
        <p:spPr>
          <a:xfrm>
            <a:off x="226577" y="2795892"/>
            <a:ext cx="6425076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Use case: transportation ID card, for ticketing or access control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EPC ID length: 32 bit, support international standards like ISO/IEC 14443</a:t>
            </a:r>
            <a:endParaRPr lang="zh-CN" altLang="en-US" sz="16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368109B-2473-4518-BABB-B3133356E830}"/>
              </a:ext>
            </a:extLst>
          </p:cNvPr>
          <p:cNvSpPr txBox="1"/>
          <p:nvPr/>
        </p:nvSpPr>
        <p:spPr>
          <a:xfrm>
            <a:off x="339099" y="3619156"/>
            <a:ext cx="11120479" cy="131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Reference: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b="1" baseline="30000" dirty="0"/>
              <a:t>ISO 11785:1996, Radio frequency identification of animals — Technical concept:  </a:t>
            </a:r>
            <a:r>
              <a:rPr lang="en-US" altLang="zh-CN" b="1" baseline="30000" dirty="0">
                <a:hlinkClick r:id="rId4"/>
              </a:rPr>
              <a:t>https://www.iso.org/standard/19982.html</a:t>
            </a:r>
            <a:endParaRPr lang="en-US" altLang="zh-CN" b="1" baseline="300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b="1" baseline="30000" dirty="0"/>
              <a:t>ISO 11784:2024, Radio frequency identification of animals: </a:t>
            </a:r>
            <a:r>
              <a:rPr lang="en-US" altLang="zh-CN" b="1" baseline="30000" dirty="0">
                <a:hlinkClick r:id="rId5"/>
              </a:rPr>
              <a:t>https://www.iso.org/standard/25881.html</a:t>
            </a:r>
            <a:endParaRPr lang="en-US" altLang="zh-CN" b="1" baseline="300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b="1" baseline="30000" dirty="0"/>
              <a:t>MIFARE Classic® IC  introduction: </a:t>
            </a:r>
            <a:r>
              <a:rPr lang="en-US" altLang="zh-CN" b="1" baseline="30000" dirty="0">
                <a:hlinkClick r:id="rId5"/>
              </a:rPr>
              <a:t>https://www.nxp.com/products/rfid-nfc/mifare-hf/mifare-classic:MC_41863</a:t>
            </a:r>
            <a:endParaRPr lang="en-US" altLang="zh-CN" b="1" baseline="30000" dirty="0"/>
          </a:p>
        </p:txBody>
      </p:sp>
      <p:sp>
        <p:nvSpPr>
          <p:cNvPr id="23" name="副标题 1">
            <a:extLst>
              <a:ext uri="{FF2B5EF4-FFF2-40B4-BE49-F238E27FC236}">
                <a16:creationId xmlns:a16="http://schemas.microsoft.com/office/drawing/2014/main" id="{67F80998-1944-4AB0-9191-711DF053A325}"/>
              </a:ext>
            </a:extLst>
          </p:cNvPr>
          <p:cNvSpPr txBox="1">
            <a:spLocks/>
          </p:cNvSpPr>
          <p:nvPr/>
        </p:nvSpPr>
        <p:spPr>
          <a:xfrm>
            <a:off x="102714" y="5560032"/>
            <a:ext cx="11913959" cy="409714"/>
          </a:xfrm>
          <a:prstGeom prst="rect">
            <a:avLst/>
          </a:prstGeom>
          <a:solidFill>
            <a:srgbClr val="FFFF00"/>
          </a:solidFill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b="1" dirty="0"/>
              <a:t>Proposal: </a:t>
            </a:r>
            <a:r>
              <a:rPr lang="en-US" altLang="zh-CN" sz="1800" b="1" dirty="0" err="1"/>
              <a:t>AIoT</a:t>
            </a:r>
            <a:r>
              <a:rPr lang="en-US" altLang="zh-CN" sz="1800" b="1" dirty="0"/>
              <a:t> Device ID EPC part needs support 32 bits and 64 bits length 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547042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A65AC956-12BB-4A0F-9678-9A7D04BABA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004" y="2932300"/>
            <a:ext cx="10740640" cy="993400"/>
          </a:xfrm>
        </p:spPr>
        <p:txBody>
          <a:bodyPr/>
          <a:lstStyle/>
          <a:p>
            <a:r>
              <a:rPr lang="en-US" altLang="zh-CN" dirty="0"/>
              <a:t>Annex: use case of ID length longer than 128 bits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7419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4D0D6E1-FA5C-4743-A42C-D6EE4B6453FC}"/>
              </a:ext>
            </a:extLst>
          </p:cNvPr>
          <p:cNvSpPr txBox="1"/>
          <p:nvPr/>
        </p:nvSpPr>
        <p:spPr>
          <a:xfrm>
            <a:off x="587463" y="267231"/>
            <a:ext cx="105790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indent="0">
              <a:buNone/>
            </a:pPr>
            <a:r>
              <a:rPr lang="en-US" altLang="zh-CN" sz="2800" b="1" dirty="0"/>
              <a:t>EPC ID lengths can vary from 64 to 496 bit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7F8F11-F876-4A02-A7AB-0EA6C689B2EF}"/>
              </a:ext>
            </a:extLst>
          </p:cNvPr>
          <p:cNvSpPr txBox="1"/>
          <p:nvPr/>
        </p:nvSpPr>
        <p:spPr>
          <a:xfrm>
            <a:off x="733120" y="994874"/>
            <a:ext cx="105790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RFID EPC length refers to the number of bits used to represent the EPC code in an RFID tag.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EPC length can vary from 64 bits to 496 bits.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EPC memory more than 128 bit is supported by many RFID chipset manufactures 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23D945-F214-4CE3-88DC-BE29147A2FF0}"/>
              </a:ext>
            </a:extLst>
          </p:cNvPr>
          <p:cNvSpPr txBox="1"/>
          <p:nvPr/>
        </p:nvSpPr>
        <p:spPr>
          <a:xfrm>
            <a:off x="954505" y="5459957"/>
            <a:ext cx="93223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Refences:</a:t>
            </a:r>
          </a:p>
          <a:p>
            <a:pPr marL="228600" indent="-228600">
              <a:buFont typeface="+mj-lt"/>
              <a:buAutoNum type="arabicPeriod"/>
            </a:pPr>
            <a:r>
              <a:rPr lang="en-US" altLang="zh-CN" sz="1200" dirty="0"/>
              <a:t>https://www.as-rfid.com/info/rfid-epc-length-what-you-need-to-know-79904550.html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https://www.atlasrfidstore.com/rfid-insider/rfid-tag-basics-what-is-high-memory/#:~:text=*%20TegoCHIPXM%208k%20(EPC%20496%20bits%2C%20User,Track%20(EPC%20448%20bits%2C%20User%20256%20bits)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1090E6-D38E-4976-871A-8FB90C4AAAB0}"/>
              </a:ext>
            </a:extLst>
          </p:cNvPr>
          <p:cNvSpPr txBox="1"/>
          <p:nvPr/>
        </p:nvSpPr>
        <p:spPr>
          <a:xfrm>
            <a:off x="938321" y="2112429"/>
            <a:ext cx="70271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RFID IC’s most popular memory (more than 128 bit) options </a:t>
            </a:r>
            <a:r>
              <a:rPr lang="en-US" altLang="zh-CN" b="1" baseline="30000" dirty="0"/>
              <a:t>(2)</a:t>
            </a:r>
            <a:endParaRPr lang="zh-CN" altLang="en-US" b="1" baseline="30000" dirty="0"/>
          </a:p>
        </p:txBody>
      </p:sp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526965D-2F52-49A5-A70B-A3ED55BB1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792110"/>
              </p:ext>
            </p:extLst>
          </p:nvPr>
        </p:nvGraphicFramePr>
        <p:xfrm>
          <a:off x="1003055" y="2607154"/>
          <a:ext cx="9864661" cy="254211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027070">
                  <a:extLst>
                    <a:ext uri="{9D8B030D-6E8A-4147-A177-3AD203B41FA5}">
                      <a16:colId xmlns:a16="http://schemas.microsoft.com/office/drawing/2014/main" val="3742065536"/>
                    </a:ext>
                  </a:extLst>
                </a:gridCol>
                <a:gridCol w="5837591">
                  <a:extLst>
                    <a:ext uri="{9D8B030D-6E8A-4147-A177-3AD203B41FA5}">
                      <a16:colId xmlns:a16="http://schemas.microsoft.com/office/drawing/2014/main" val="3403725943"/>
                    </a:ext>
                  </a:extLst>
                </a:gridCol>
              </a:tblGrid>
              <a:tr h="4236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EPC memory option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RFID IC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118583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EPC 160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UCODE 12C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997121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EPC 224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UCODE DNA, UCODE DNA City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7800034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EPC 256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Impinj</a:t>
                      </a:r>
                      <a:r>
                        <a:rPr lang="en-US" altLang="zh-CN" sz="1600" dirty="0"/>
                        <a:t>  Monza 4i, UCODE G2iM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9888791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EPC 448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UCODE DNA Track, UCODE 7XM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684094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EPC 496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/>
                        <a:t>Impinj</a:t>
                      </a:r>
                      <a:r>
                        <a:rPr lang="en-US" altLang="zh-CN" sz="1600" dirty="0"/>
                        <a:t>  Monza 4E,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Tego</a:t>
                      </a:r>
                      <a:r>
                        <a:rPr lang="en-US" altLang="zh-CN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Edge Tag/Chip Combo, </a:t>
                      </a:r>
                      <a:r>
                        <a:rPr lang="en-US" altLang="zh-CN" sz="16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TegoCHIPXM</a:t>
                      </a:r>
                      <a:r>
                        <a:rPr lang="en-US" altLang="zh-CN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1k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854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313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EB52E80-6233-4A02-A43B-D0F66B66734B}"/>
              </a:ext>
            </a:extLst>
          </p:cNvPr>
          <p:cNvSpPr/>
          <p:nvPr/>
        </p:nvSpPr>
        <p:spPr>
          <a:xfrm>
            <a:off x="5935287" y="830492"/>
            <a:ext cx="5089890" cy="3326994"/>
          </a:xfrm>
          <a:prstGeom prst="roundRect">
            <a:avLst>
              <a:gd name="adj" fmla="val 195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595FA519-0B52-46AB-9D75-8B3CCD7A63AB}"/>
              </a:ext>
            </a:extLst>
          </p:cNvPr>
          <p:cNvSpPr/>
          <p:nvPr/>
        </p:nvSpPr>
        <p:spPr>
          <a:xfrm>
            <a:off x="501706" y="832743"/>
            <a:ext cx="5089890" cy="3324743"/>
          </a:xfrm>
          <a:prstGeom prst="roundRect">
            <a:avLst>
              <a:gd name="adj" fmla="val 219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0DA2669-56E0-4412-A6FD-0874DF94ACF7}"/>
              </a:ext>
            </a:extLst>
          </p:cNvPr>
          <p:cNvSpPr/>
          <p:nvPr/>
        </p:nvSpPr>
        <p:spPr>
          <a:xfrm>
            <a:off x="5981563" y="854768"/>
            <a:ext cx="4962914" cy="769440"/>
          </a:xfrm>
          <a:prstGeom prst="roundRect">
            <a:avLst>
              <a:gd name="adj" fmla="val 9907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15EFB64-4C71-4D19-B886-3EAF6EDA9A73}"/>
              </a:ext>
            </a:extLst>
          </p:cNvPr>
          <p:cNvSpPr/>
          <p:nvPr/>
        </p:nvSpPr>
        <p:spPr>
          <a:xfrm>
            <a:off x="587463" y="872477"/>
            <a:ext cx="4915122" cy="769440"/>
          </a:xfrm>
          <a:prstGeom prst="roundRect">
            <a:avLst>
              <a:gd name="adj" fmla="val 9907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9215324-F028-4A51-8FC4-4C223B71C641}"/>
              </a:ext>
            </a:extLst>
          </p:cNvPr>
          <p:cNvSpPr txBox="1"/>
          <p:nvPr/>
        </p:nvSpPr>
        <p:spPr>
          <a:xfrm>
            <a:off x="587463" y="267231"/>
            <a:ext cx="104827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/>
            <a:r>
              <a:rPr lang="en-US" altLang="zh-CN" sz="2400" b="1" dirty="0"/>
              <a:t>Identification for healthcare and logistics products requires long Identifiers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1A2B360-0133-4F1D-9A51-AEB05CC975CA}"/>
              </a:ext>
            </a:extLst>
          </p:cNvPr>
          <p:cNvSpPr txBox="1"/>
          <p:nvPr/>
        </p:nvSpPr>
        <p:spPr>
          <a:xfrm>
            <a:off x="758430" y="830492"/>
            <a:ext cx="48299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Healthcare  product</a:t>
            </a:r>
          </a:p>
          <a:p>
            <a:r>
              <a:rPr lang="en-US" altLang="zh-CN" sz="1400" dirty="0"/>
              <a:t>Unique Device Identification (UDI) is used to identify the medical product, including UDI-DI and UDI-PI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CEEAE59-85F8-4021-A560-C250D4565C26}"/>
              </a:ext>
            </a:extLst>
          </p:cNvPr>
          <p:cNvSpPr txBox="1"/>
          <p:nvPr/>
        </p:nvSpPr>
        <p:spPr>
          <a:xfrm>
            <a:off x="732845" y="1681650"/>
            <a:ext cx="46276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Example of label containing UDI</a:t>
            </a:r>
            <a:endParaRPr lang="en-US" altLang="zh-CN" sz="1600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C09433A-3D6D-40BC-AAD1-38E2F43F9754}"/>
              </a:ext>
            </a:extLst>
          </p:cNvPr>
          <p:cNvSpPr txBox="1"/>
          <p:nvPr/>
        </p:nvSpPr>
        <p:spPr>
          <a:xfrm>
            <a:off x="758430" y="6590769"/>
            <a:ext cx="38457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Source: https://www.gs1.org/industries/healthcare/udi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FF566D5-ACBA-4B15-ABDE-119D32426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470" y="1985022"/>
            <a:ext cx="3460489" cy="2079995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6BCE1FE-CD8F-4AEB-BCCE-1D6491FBA4CE}"/>
              </a:ext>
            </a:extLst>
          </p:cNvPr>
          <p:cNvSpPr txBox="1"/>
          <p:nvPr/>
        </p:nvSpPr>
        <p:spPr>
          <a:xfrm>
            <a:off x="4220046" y="2066834"/>
            <a:ext cx="14479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595757"/>
                </a:solidFill>
              </a:rPr>
              <a:t>Label example</a:t>
            </a:r>
          </a:p>
          <a:p>
            <a:r>
              <a:rPr lang="en-US" altLang="zh-CN" sz="1600" b="1" dirty="0">
                <a:solidFill>
                  <a:srgbClr val="595757"/>
                </a:solidFill>
              </a:rPr>
              <a:t> from GS1.org</a:t>
            </a:r>
            <a:endParaRPr lang="zh-CN" altLang="en-US" sz="1600" b="1" dirty="0">
              <a:solidFill>
                <a:srgbClr val="595757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8FB9B6C-502F-44C4-8DD2-0721E9AFD5AA}"/>
              </a:ext>
            </a:extLst>
          </p:cNvPr>
          <p:cNvSpPr txBox="1"/>
          <p:nvPr/>
        </p:nvSpPr>
        <p:spPr>
          <a:xfrm>
            <a:off x="6098381" y="859137"/>
            <a:ext cx="48299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Trade Item</a:t>
            </a:r>
          </a:p>
          <a:p>
            <a:r>
              <a:rPr lang="en-US" altLang="zh-CN" sz="1400" dirty="0">
                <a:solidFill>
                  <a:srgbClr val="595757"/>
                </a:solidFill>
              </a:rPr>
              <a:t>Trade item, such as a pallet, both a GTIN and an SSCC may be used. making it possible to track the logistic unit in transit</a:t>
            </a:r>
            <a:endParaRPr lang="zh-CN" altLang="en-US" sz="1400" dirty="0">
              <a:solidFill>
                <a:srgbClr val="595757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7CA3A0A-947A-4CE2-89AE-330B969957D7}"/>
              </a:ext>
            </a:extLst>
          </p:cNvPr>
          <p:cNvSpPr txBox="1"/>
          <p:nvPr/>
        </p:nvSpPr>
        <p:spPr>
          <a:xfrm>
            <a:off x="5965379" y="1707243"/>
            <a:ext cx="46276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Example of Trade Item Barcode</a:t>
            </a:r>
            <a:endParaRPr lang="en-US" altLang="zh-CN" sz="16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25CE20D-0F11-4751-BDA8-39F101DDF0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9564" y="2045797"/>
            <a:ext cx="3903527" cy="2019220"/>
          </a:xfrm>
          <a:prstGeom prst="rect">
            <a:avLst/>
          </a:prstGeom>
        </p:spPr>
      </p:pic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3DBFDF52-10F9-4034-B90B-90350AC5731B}"/>
              </a:ext>
            </a:extLst>
          </p:cNvPr>
          <p:cNvCxnSpPr>
            <a:cxnSpLocks/>
          </p:cNvCxnSpPr>
          <p:nvPr/>
        </p:nvCxnSpPr>
        <p:spPr>
          <a:xfrm flipV="1">
            <a:off x="2942714" y="2880767"/>
            <a:ext cx="230672" cy="169932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18E74D73-8B95-44D0-8167-6D23F50D59A7}"/>
              </a:ext>
            </a:extLst>
          </p:cNvPr>
          <p:cNvSpPr txBox="1"/>
          <p:nvPr/>
        </p:nvSpPr>
        <p:spPr>
          <a:xfrm>
            <a:off x="501706" y="6252215"/>
            <a:ext cx="5089890" cy="30777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/>
              <a:t>Coding length of the example UDI:  ~ (26*4 + 40*8) = ~424 bit </a:t>
            </a:r>
            <a:endParaRPr lang="en-US" altLang="zh-CN" sz="1200" dirty="0"/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D5D04A0C-B61C-4765-A194-CA832BDDBF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031089"/>
              </p:ext>
            </p:extLst>
          </p:nvPr>
        </p:nvGraphicFramePr>
        <p:xfrm>
          <a:off x="504959" y="4296158"/>
          <a:ext cx="5086637" cy="1949126"/>
        </p:xfrm>
        <a:graphic>
          <a:graphicData uri="http://schemas.openxmlformats.org/drawingml/2006/table">
            <a:tbl>
              <a:tblPr/>
              <a:tblGrid>
                <a:gridCol w="687823">
                  <a:extLst>
                    <a:ext uri="{9D8B030D-6E8A-4147-A177-3AD203B41FA5}">
                      <a16:colId xmlns:a16="http://schemas.microsoft.com/office/drawing/2014/main" val="3638586476"/>
                    </a:ext>
                  </a:extLst>
                </a:gridCol>
                <a:gridCol w="1051965">
                  <a:extLst>
                    <a:ext uri="{9D8B030D-6E8A-4147-A177-3AD203B41FA5}">
                      <a16:colId xmlns:a16="http://schemas.microsoft.com/office/drawing/2014/main" val="2840273101"/>
                    </a:ext>
                  </a:extLst>
                </a:gridCol>
                <a:gridCol w="849664">
                  <a:extLst>
                    <a:ext uri="{9D8B030D-6E8A-4147-A177-3AD203B41FA5}">
                      <a16:colId xmlns:a16="http://schemas.microsoft.com/office/drawing/2014/main" val="4183636603"/>
                    </a:ext>
                  </a:extLst>
                </a:gridCol>
                <a:gridCol w="809203">
                  <a:extLst>
                    <a:ext uri="{9D8B030D-6E8A-4147-A177-3AD203B41FA5}">
                      <a16:colId xmlns:a16="http://schemas.microsoft.com/office/drawing/2014/main" val="4130388544"/>
                    </a:ext>
                  </a:extLst>
                </a:gridCol>
                <a:gridCol w="849664">
                  <a:extLst>
                    <a:ext uri="{9D8B030D-6E8A-4147-A177-3AD203B41FA5}">
                      <a16:colId xmlns:a16="http://schemas.microsoft.com/office/drawing/2014/main" val="938408359"/>
                    </a:ext>
                  </a:extLst>
                </a:gridCol>
                <a:gridCol w="838318">
                  <a:extLst>
                    <a:ext uri="{9D8B030D-6E8A-4147-A177-3AD203B41FA5}">
                      <a16:colId xmlns:a16="http://schemas.microsoft.com/office/drawing/2014/main" val="386926469"/>
                    </a:ext>
                  </a:extLst>
                </a:gridCol>
              </a:tblGrid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 Data Delimiters</a:t>
                      </a: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Identifier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 dirty="0">
                          <a:solidFill>
                            <a:srgbClr val="CC0004"/>
                          </a:solidFill>
                          <a:effectLst/>
                        </a:rPr>
                        <a:t>Data Type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HR Field Size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 dirty="0">
                          <a:solidFill>
                            <a:srgbClr val="CC0004"/>
                          </a:solidFill>
                          <a:effectLst/>
                        </a:rPr>
                        <a:t>DB Field Size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Example Data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480215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0000FF"/>
                          </a:solidFill>
                          <a:effectLst/>
                        </a:rPr>
                        <a:t>(01)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Device Identifier (DI)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effectLst/>
                        </a:rPr>
                        <a:t>16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14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0000FF"/>
                          </a:solidFill>
                          <a:effectLst/>
                        </a:rPr>
                        <a:t>51022222233336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884276"/>
                  </a:ext>
                </a:extLst>
              </a:tr>
              <a:tr h="27956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FFA50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FFA500"/>
                          </a:solidFill>
                          <a:effectLst/>
                        </a:rPr>
                        <a:t>(11)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Manufacturing/Production Date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effectLst/>
                        </a:rPr>
                        <a:t>8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6 (YYMMDD)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solidFill>
                            <a:srgbClr val="FFA500"/>
                          </a:solidFill>
                          <a:effectLst/>
                        </a:rPr>
                        <a:t>141231</a:t>
                      </a:r>
                      <a:endParaRPr lang="zh-CN" altLang="en-US" sz="110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532034"/>
                  </a:ext>
                </a:extLst>
              </a:tr>
              <a:tr h="21265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FF0000"/>
                          </a:solidFill>
                          <a:effectLst/>
                        </a:rPr>
                        <a:t>(17)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Expiration Date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effectLst/>
                        </a:rPr>
                        <a:t>8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6 (YYMMDD)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solidFill>
                            <a:srgbClr val="FF0000"/>
                          </a:solidFill>
                          <a:effectLst/>
                        </a:rPr>
                        <a:t>150707</a:t>
                      </a:r>
                      <a:endParaRPr lang="zh-CN" altLang="en-US" sz="110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3218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00808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008080"/>
                          </a:solidFill>
                          <a:effectLst/>
                        </a:rPr>
                        <a:t>(10)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Batch/Lot Number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Alphanumeric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effectLst/>
                        </a:rPr>
                        <a:t>22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20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solidFill>
                            <a:srgbClr val="008080"/>
                          </a:solidFill>
                          <a:effectLst/>
                        </a:rPr>
                        <a:t>A213B1</a:t>
                      </a:r>
                      <a:endParaRPr lang="en-US" sz="110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707566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80008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800080"/>
                          </a:solidFill>
                          <a:effectLst/>
                        </a:rPr>
                        <a:t>(21)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Serial Number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Alphanumeric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22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20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800080"/>
                          </a:solidFill>
                          <a:effectLst/>
                        </a:rPr>
                        <a:t>1234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78472"/>
                  </a:ext>
                </a:extLst>
              </a:tr>
            </a:tbl>
          </a:graphicData>
        </a:graphic>
      </p:graphicFrame>
      <p:graphicFrame>
        <p:nvGraphicFramePr>
          <p:cNvPr id="38" name="表格 37">
            <a:extLst>
              <a:ext uri="{FF2B5EF4-FFF2-40B4-BE49-F238E27FC236}">
                <a16:creationId xmlns:a16="http://schemas.microsoft.com/office/drawing/2014/main" id="{98784435-E7C1-457B-B5BC-39D541CAB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437077"/>
              </p:ext>
            </p:extLst>
          </p:nvPr>
        </p:nvGraphicFramePr>
        <p:xfrm>
          <a:off x="5942069" y="4296158"/>
          <a:ext cx="5083108" cy="1476796"/>
        </p:xfrm>
        <a:graphic>
          <a:graphicData uri="http://schemas.openxmlformats.org/drawingml/2006/table">
            <a:tbl>
              <a:tblPr/>
              <a:tblGrid>
                <a:gridCol w="958067">
                  <a:extLst>
                    <a:ext uri="{9D8B030D-6E8A-4147-A177-3AD203B41FA5}">
                      <a16:colId xmlns:a16="http://schemas.microsoft.com/office/drawing/2014/main" val="3638586476"/>
                    </a:ext>
                  </a:extLst>
                </a:gridCol>
                <a:gridCol w="729079">
                  <a:extLst>
                    <a:ext uri="{9D8B030D-6E8A-4147-A177-3AD203B41FA5}">
                      <a16:colId xmlns:a16="http://schemas.microsoft.com/office/drawing/2014/main" val="2840273101"/>
                    </a:ext>
                  </a:extLst>
                </a:gridCol>
                <a:gridCol w="862744">
                  <a:extLst>
                    <a:ext uri="{9D8B030D-6E8A-4147-A177-3AD203B41FA5}">
                      <a16:colId xmlns:a16="http://schemas.microsoft.com/office/drawing/2014/main" val="4183636603"/>
                    </a:ext>
                  </a:extLst>
                </a:gridCol>
                <a:gridCol w="1266609">
                  <a:extLst>
                    <a:ext uri="{9D8B030D-6E8A-4147-A177-3AD203B41FA5}">
                      <a16:colId xmlns:a16="http://schemas.microsoft.com/office/drawing/2014/main" val="3400621609"/>
                    </a:ext>
                  </a:extLst>
                </a:gridCol>
                <a:gridCol w="1266609">
                  <a:extLst>
                    <a:ext uri="{9D8B030D-6E8A-4147-A177-3AD203B41FA5}">
                      <a16:colId xmlns:a16="http://schemas.microsoft.com/office/drawing/2014/main" val="386926469"/>
                    </a:ext>
                  </a:extLst>
                </a:gridCol>
              </a:tblGrid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 Data Delimiters</a:t>
                      </a: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Identifier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 dirty="0">
                          <a:solidFill>
                            <a:srgbClr val="CC0004"/>
                          </a:solidFill>
                          <a:effectLst/>
                        </a:rPr>
                        <a:t>Data Type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>
                          <a:solidFill>
                            <a:srgbClr val="CC0004"/>
                          </a:solidFill>
                          <a:effectLst/>
                        </a:rPr>
                        <a:t>DB Field Size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 dirty="0">
                          <a:solidFill>
                            <a:srgbClr val="CC0004"/>
                          </a:solidFill>
                          <a:effectLst/>
                        </a:rPr>
                        <a:t>Example Data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480215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 dirty="0">
                          <a:solidFill>
                            <a:srgbClr val="0000FF"/>
                          </a:solidFill>
                          <a:effectLst/>
                        </a:rPr>
                        <a:t>(02)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GTIN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595757"/>
                          </a:solidFill>
                          <a:effectLst/>
                        </a:rPr>
                        <a:t>14</a:t>
                      </a:r>
                      <a:endParaRPr lang="zh-CN" altLang="en-US" sz="1100" dirty="0">
                        <a:solidFill>
                          <a:srgbClr val="595757"/>
                        </a:solidFill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0000FF"/>
                          </a:solidFill>
                          <a:effectLst/>
                        </a:rPr>
                        <a:t>05412345678909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884276"/>
                  </a:ext>
                </a:extLst>
              </a:tr>
              <a:tr h="27956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 dirty="0">
                          <a:solidFill>
                            <a:srgbClr val="FFA50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 dirty="0">
                          <a:solidFill>
                            <a:srgbClr val="FFA500"/>
                          </a:solidFill>
                          <a:effectLst/>
                        </a:rPr>
                        <a:t>(37)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COUNT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595757"/>
                          </a:solidFill>
                          <a:effectLst/>
                        </a:rPr>
                        <a:t>2</a:t>
                      </a:r>
                      <a:endParaRPr lang="zh-CN" altLang="en-US" sz="1100" dirty="0">
                        <a:solidFill>
                          <a:srgbClr val="595757"/>
                        </a:solidFill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FFA500"/>
                          </a:solidFill>
                          <a:effectLst/>
                        </a:rPr>
                        <a:t>64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532034"/>
                  </a:ext>
                </a:extLst>
              </a:tr>
              <a:tr h="21265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 dirty="0">
                          <a:solidFill>
                            <a:srgbClr val="FF0000"/>
                          </a:solidFill>
                          <a:effectLst/>
                        </a:rPr>
                        <a:t>(10)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BATCH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595757"/>
                          </a:solidFill>
                          <a:effectLst/>
                        </a:rPr>
                        <a:t>6</a:t>
                      </a:r>
                      <a:endParaRPr lang="zh-CN" altLang="en-US" sz="1100" dirty="0">
                        <a:solidFill>
                          <a:srgbClr val="595757"/>
                        </a:solidFill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FF0000"/>
                          </a:solidFill>
                          <a:effectLst/>
                        </a:rPr>
                        <a:t>879654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3218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 dirty="0">
                          <a:solidFill>
                            <a:srgbClr val="00808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 dirty="0">
                          <a:solidFill>
                            <a:srgbClr val="008080"/>
                          </a:solidFill>
                          <a:effectLst/>
                        </a:rPr>
                        <a:t>(00)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SSCC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solidFill>
                            <a:srgbClr val="595757"/>
                          </a:solidFill>
                          <a:effectLst/>
                        </a:rPr>
                        <a:t>18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solidFill>
                            <a:srgbClr val="008080"/>
                          </a:solidFill>
                          <a:effectLst/>
                        </a:rPr>
                        <a:t>254123400897650024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707566"/>
                  </a:ext>
                </a:extLst>
              </a:tr>
            </a:tbl>
          </a:graphicData>
        </a:graphic>
      </p:graphicFrame>
      <p:sp>
        <p:nvSpPr>
          <p:cNvPr id="40" name="文本框 39">
            <a:extLst>
              <a:ext uri="{FF2B5EF4-FFF2-40B4-BE49-F238E27FC236}">
                <a16:creationId xmlns:a16="http://schemas.microsoft.com/office/drawing/2014/main" id="{DF446ECD-C13B-48C8-915E-77867E6B0D6B}"/>
              </a:ext>
            </a:extLst>
          </p:cNvPr>
          <p:cNvSpPr txBox="1"/>
          <p:nvPr/>
        </p:nvSpPr>
        <p:spPr>
          <a:xfrm>
            <a:off x="5918075" y="5876397"/>
            <a:ext cx="508989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/>
              <a:t>Coding length of the example Trade Item data:</a:t>
            </a:r>
          </a:p>
          <a:p>
            <a:pPr algn="ctr"/>
            <a:r>
              <a:rPr lang="en-US" altLang="zh-CN" sz="1400" dirty="0"/>
              <a:t>  ~ (40*4) = ~160 bit</a:t>
            </a:r>
            <a:endParaRPr lang="en-US" altLang="zh-CN" sz="12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20624A8-2CC8-4476-A9C9-D2E4CA38CEB7}"/>
              </a:ext>
            </a:extLst>
          </p:cNvPr>
          <p:cNvSpPr txBox="1"/>
          <p:nvPr/>
        </p:nvSpPr>
        <p:spPr>
          <a:xfrm>
            <a:off x="5918075" y="6399617"/>
            <a:ext cx="4172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Source: </a:t>
            </a:r>
            <a:r>
              <a:rPr lang="zh-CN" altLang="en-US" sz="1200" dirty="0"/>
              <a:t>https://www.gs1us.org/resources/data-hub-help-center/about-the-serial-shipping-container-code-sscc</a:t>
            </a:r>
          </a:p>
        </p:txBody>
      </p:sp>
    </p:spTree>
    <p:extLst>
      <p:ext uri="{BB962C8B-B14F-4D97-AF65-F5344CB8AC3E}">
        <p14:creationId xmlns:p14="http://schemas.microsoft.com/office/powerpoint/2010/main" val="146595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49215324-F028-4A51-8FC4-4C223B71C641}"/>
              </a:ext>
            </a:extLst>
          </p:cNvPr>
          <p:cNvSpPr txBox="1"/>
          <p:nvPr/>
        </p:nvSpPr>
        <p:spPr>
          <a:xfrm>
            <a:off x="587462" y="267231"/>
            <a:ext cx="9090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indent="0">
              <a:buNone/>
            </a:pPr>
            <a:r>
              <a:rPr lang="en-US" altLang="zh-CN" sz="2800" b="1" dirty="0"/>
              <a:t>Proposal of </a:t>
            </a:r>
            <a:r>
              <a:rPr lang="en-US" altLang="zh-CN" sz="2800" b="1" dirty="0" err="1"/>
              <a:t>AIoT</a:t>
            </a:r>
            <a:r>
              <a:rPr lang="en-US" altLang="zh-CN" sz="2800" b="1" dirty="0"/>
              <a:t> Permanent ID length option extension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919554-26D1-48BE-A09B-D68B0372971E}"/>
              </a:ext>
            </a:extLst>
          </p:cNvPr>
          <p:cNvSpPr txBox="1"/>
          <p:nvPr/>
        </p:nvSpPr>
        <p:spPr>
          <a:xfrm>
            <a:off x="652199" y="870283"/>
            <a:ext cx="1064428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/>
              <a:t>Observation 1: </a:t>
            </a:r>
          </a:p>
          <a:p>
            <a:r>
              <a:rPr lang="en-US" altLang="zh-CN" sz="1600" dirty="0"/>
              <a:t>Healthcare industry uses UDI as product identifier, whose length normally exceeds 200 bit</a:t>
            </a:r>
          </a:p>
          <a:p>
            <a:r>
              <a:rPr lang="en-US" altLang="zh-CN" sz="1600" b="1" dirty="0"/>
              <a:t>Observation 2: </a:t>
            </a:r>
          </a:p>
          <a:p>
            <a:r>
              <a:rPr lang="en-US" altLang="zh-CN" sz="1600" dirty="0"/>
              <a:t>Trade Item Barcode can use composite GS1 AI (GTIN + SSCC), and the coding length is the combination of the coding length for each individual GS1 AI</a:t>
            </a:r>
          </a:p>
          <a:p>
            <a:r>
              <a:rPr lang="en-US" altLang="zh-CN" sz="1600" b="1" dirty="0"/>
              <a:t>Observation 3:</a:t>
            </a:r>
          </a:p>
          <a:p>
            <a:r>
              <a:rPr lang="en-US" altLang="zh-CN" sz="1600" dirty="0"/>
              <a:t>Current Ambient IoT Permanent ID length options (i.e. 96 bit or 128 bit) cannot meet the requirement of above-mentioned use cases.</a:t>
            </a:r>
          </a:p>
          <a:p>
            <a:r>
              <a:rPr lang="en-US" altLang="zh-CN" sz="1600" b="1" dirty="0"/>
              <a:t>Observation 4:</a:t>
            </a:r>
          </a:p>
          <a:p>
            <a:r>
              <a:rPr lang="en-US" altLang="zh-CN" sz="1600" dirty="0"/>
              <a:t>RFID chipset supports high memory, and the most popular length options are 256 bit, 496 bit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7710ED-B2D9-4AE1-BB3B-825DE17C140D}"/>
              </a:ext>
            </a:extLst>
          </p:cNvPr>
          <p:cNvSpPr txBox="1"/>
          <p:nvPr/>
        </p:nvSpPr>
        <p:spPr>
          <a:xfrm>
            <a:off x="652199" y="4692153"/>
            <a:ext cx="106442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/>
              <a:t>Feasibility consideration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RAN1 agreed a maximum TB size of around 1000 bits in PHY for R2D and D2R directions can be supported.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case that Identification Information within the </a:t>
            </a:r>
            <a:r>
              <a:rPr lang="en-US" altLang="zh-CN" dirty="0" err="1"/>
              <a:t>AIoT</a:t>
            </a:r>
            <a:r>
              <a:rPr lang="en-US" altLang="zh-CN" dirty="0"/>
              <a:t> Device Permanent ID length is 496 bit, the corresponding filtering information is assumed less than 600 bit, which does not exceed maximum TB size.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17CA44-BDBA-41DC-A4C0-83A2D766A82F}"/>
              </a:ext>
            </a:extLst>
          </p:cNvPr>
          <p:cNvSpPr txBox="1"/>
          <p:nvPr/>
        </p:nvSpPr>
        <p:spPr>
          <a:xfrm>
            <a:off x="652199" y="3474443"/>
            <a:ext cx="10644282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/>
              <a:t>Proposal: </a:t>
            </a:r>
          </a:p>
          <a:p>
            <a:r>
              <a:rPr lang="en-US" altLang="zh-CN" b="1" dirty="0"/>
              <a:t>Based on the analysis, it is proposed to update the length options of the Identification Information to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595757"/>
                </a:solidFill>
              </a:rPr>
              <a:t>96, 128, 256 bit, 496 bit</a:t>
            </a:r>
          </a:p>
        </p:txBody>
      </p:sp>
    </p:spTree>
    <p:extLst>
      <p:ext uri="{BB962C8B-B14F-4D97-AF65-F5344CB8AC3E}">
        <p14:creationId xmlns:p14="http://schemas.microsoft.com/office/powerpoint/2010/main" val="248810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08555" y="1009889"/>
            <a:ext cx="10733557" cy="1034198"/>
          </a:xfrm>
        </p:spPr>
        <p:txBody>
          <a:bodyPr/>
          <a:lstStyle/>
          <a:p>
            <a:r>
              <a:rPr lang="en-US" dirty="0"/>
              <a:t>TS 23.269 defines </a:t>
            </a:r>
            <a:r>
              <a:rPr lang="en-US" dirty="0" err="1"/>
              <a:t>AIoT</a:t>
            </a:r>
            <a:r>
              <a:rPr lang="en-US" dirty="0"/>
              <a:t> Device Permanent ID and its structure includes the “</a:t>
            </a:r>
            <a:r>
              <a:rPr lang="en-US" altLang="zh-CN" dirty="0"/>
              <a:t>Identification Information”, similar to RFID tag EPC Identifier .</a:t>
            </a:r>
            <a:endParaRPr lang="en-US" dirty="0"/>
          </a:p>
          <a:p>
            <a:r>
              <a:rPr lang="en-US" dirty="0"/>
              <a:t>The supported lengths of Identification Information are 96 bit or 128 bit.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5F986D5-D7D9-6446-9526-9389CD9831D8}"/>
              </a:ext>
            </a:extLst>
          </p:cNvPr>
          <p:cNvSpPr txBox="1">
            <a:spLocks/>
          </p:cNvSpPr>
          <p:nvPr/>
        </p:nvSpPr>
        <p:spPr>
          <a:xfrm>
            <a:off x="736258" y="2026606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E248AD-B012-4818-940F-308891E70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51" y="2055708"/>
            <a:ext cx="6476190" cy="155238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B624C05-7845-48C9-9E0A-A0D29288A85B}"/>
              </a:ext>
            </a:extLst>
          </p:cNvPr>
          <p:cNvSpPr txBox="1"/>
          <p:nvPr/>
        </p:nvSpPr>
        <p:spPr>
          <a:xfrm>
            <a:off x="754651" y="3878652"/>
            <a:ext cx="100753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kumimoji="1" lang="en-US" altLang="zh-CN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TS 23.003 has specified the two type of Identification Information </a:t>
            </a:r>
            <a:endParaRPr kumimoji="1" lang="zh-CN" altLang="en-US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A04E4-AE8F-4F56-9ACF-D7A92F6DA6A4}"/>
              </a:ext>
            </a:extLst>
          </p:cNvPr>
          <p:cNvSpPr txBox="1"/>
          <p:nvPr/>
        </p:nvSpPr>
        <p:spPr>
          <a:xfrm>
            <a:off x="587463" y="4280310"/>
            <a:ext cx="10129616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40385" indent="-180340" hangingPunct="0">
              <a:spcAft>
                <a:spcPts val="900"/>
              </a:spcAft>
            </a:pP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GB" alt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he bit 4 and bit 3 (of ID type) indicates the type of Identification Information: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385" indent="-180340" hangingPunct="0">
              <a:spcAft>
                <a:spcPts val="900"/>
              </a:spcAft>
            </a:pPr>
            <a:r>
              <a:rPr lang="en-GB" alt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 (value 00) the type of Identification Information contains an Electronic Product Code (EPC), as defined in clause 14 of GS1 TDS Release 2.1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385" indent="-180340" hangingPunct="0">
              <a:spcAft>
                <a:spcPts val="900"/>
              </a:spcAft>
            </a:pPr>
            <a:r>
              <a:rPr lang="en-GB" alt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 (value 01) the type of Identification Information contains an unstructured information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9215324-F028-4A51-8FC4-4C223B71C641}"/>
              </a:ext>
            </a:extLst>
          </p:cNvPr>
          <p:cNvSpPr txBox="1"/>
          <p:nvPr/>
        </p:nvSpPr>
        <p:spPr>
          <a:xfrm>
            <a:off x="587463" y="267231"/>
            <a:ext cx="105790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indent="0">
              <a:buNone/>
            </a:pPr>
            <a:r>
              <a:rPr lang="en-US" altLang="zh-CN" sz="2800" b="1" dirty="0"/>
              <a:t>Current agreements on </a:t>
            </a:r>
            <a:r>
              <a:rPr lang="en-US" altLang="zh-CN" sz="2800" b="1" dirty="0" err="1"/>
              <a:t>AIoT</a:t>
            </a:r>
            <a:r>
              <a:rPr lang="en-US" altLang="zh-CN" sz="2800" b="1" dirty="0"/>
              <a:t> Device Permanent ID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100AF77-8920-474D-AF35-01238504FD45}"/>
              </a:ext>
            </a:extLst>
          </p:cNvPr>
          <p:cNvSpPr/>
          <p:nvPr/>
        </p:nvSpPr>
        <p:spPr>
          <a:xfrm>
            <a:off x="433952" y="5769620"/>
            <a:ext cx="11008159" cy="4259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Identification Information supports 96/128 bit length, and EPC/unstructured information type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41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目录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2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91E8AC51-71E2-47EB-A98B-31EFD4425DE1}"/>
    </a:ext>
  </a:extLst>
</a:theme>
</file>

<file path=ppt/theme/theme3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4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2527</TotalTime>
  <Words>1039</Words>
  <Application>Microsoft Office PowerPoint</Application>
  <PresentationFormat>自定义</PresentationFormat>
  <Paragraphs>141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Microsoft YaHei</vt:lpstr>
      <vt:lpstr>Microsoft YaHei</vt:lpstr>
      <vt:lpstr>Arial</vt:lpstr>
      <vt:lpstr>Calibri</vt:lpstr>
      <vt:lpstr>封面页_图片版 </vt:lpstr>
      <vt:lpstr>目录页</vt:lpstr>
      <vt:lpstr>章节页</vt:lpstr>
      <vt:lpstr>结束页</vt:lpstr>
      <vt:lpstr>Discussion on AIoT Device ID length extension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Zhourunze (WN)</dc:creator>
  <cp:lastModifiedBy>Huawei</cp:lastModifiedBy>
  <cp:revision>69</cp:revision>
  <dcterms:created xsi:type="dcterms:W3CDTF">2020-08-28T08:44:19Z</dcterms:created>
  <dcterms:modified xsi:type="dcterms:W3CDTF">2025-11-07T17:47:02Z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(3)jYYNeYqg9URZpIMFTCIdCeNVquPuEel+nDIRQAPIrqxIM5/g5oBljBFaM7g0G3UnNz5I+Lxl
3XzinOb8XrntK+5cii2s/5KHPjVzf2+eT3mkXei0qIqPydT3E9AVL+q4EyN8GFi16B7wafrk
4kKM5b+QlkGvEvrZjPSJu+gnMw7e5TCMMA4EFmF63Ml0dr3+nOPNvAa9KZcwTzlYVuij6jfG
g8y1IjQWMDwHw00j5e</vt:lpwstr>
  </property>
  <property fmtid="{D5CDD505-2E9C-101B-9397-08002B2CF9AE}" pid="3" name="_2015_ms_pID_7253431">
    <vt:lpwstr>H7ij+MfWkrtIywe4S+a0D9BcavELomSG2Ib18xpyvB9q0hdvxoTFcA
gBSOtSnelc6axUseSTlTOvrYN0dRtpTwq9jai4mvc90zFnFZ95NvYO9xJufYr9daOcrVzTqA
GLaIfnqxEKsMJa+WZsbxcLXVnwjEyMOlQVTIeSsuPg293uwzAsm52yuhwds5TG3iH8g9FsCF
fj4i37YlF4KE29z1CbP/AqQpgHM7wlZTKoEN</vt:lpwstr>
  </property>
  <property fmtid="{D5CDD505-2E9C-101B-9397-08002B2CF9AE}" pid="4" name="_2015_ms_pID_7253432">
    <vt:lpwstr>9g==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1598576536</vt:lpwstr>
  </property>
</Properties>
</file>